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98" r:id="rId4"/>
    <p:sldId id="424" r:id="rId5"/>
    <p:sldId id="425" r:id="rId6"/>
    <p:sldId id="441" r:id="rId7"/>
    <p:sldId id="449" r:id="rId8"/>
    <p:sldId id="450" r:id="rId9"/>
    <p:sldId id="452" r:id="rId10"/>
    <p:sldId id="453" r:id="rId11"/>
    <p:sldId id="454" r:id="rId12"/>
    <p:sldId id="456" r:id="rId13"/>
    <p:sldId id="457" r:id="rId14"/>
    <p:sldId id="458" r:id="rId15"/>
    <p:sldId id="448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7" userDrawn="1">
          <p15:clr>
            <a:srgbClr val="A4A3A4"/>
          </p15:clr>
        </p15:guide>
        <p15:guide id="2" pos="3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B9B9B"/>
    <a:srgbClr val="FC6204"/>
    <a:srgbClr val="0066FF"/>
    <a:srgbClr val="FF9600"/>
    <a:srgbClr val="85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orient="horz" pos="2307"/>
        <p:guide pos="3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0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8D2FC-B7E4-4F22-829A-1951A70536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06D26-EB15-4881-94CD-B86EEBA990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 rot="5400000">
            <a:off x="2875915" y="3666490"/>
            <a:ext cx="1757680" cy="2764155"/>
          </a:xfrm>
          <a:prstGeom prst="trapezoid">
            <a:avLst>
              <a:gd name="adj" fmla="val 16889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 userDrawn="1"/>
        </p:nvSpPr>
        <p:spPr>
          <a:xfrm>
            <a:off x="-18750" y="3406791"/>
            <a:ext cx="2295386" cy="3246791"/>
          </a:xfrm>
          <a:custGeom>
            <a:avLst/>
            <a:gdLst>
              <a:gd name="connsiteX0" fmla="*/ 0 w 1708144"/>
              <a:gd name="connsiteY0" fmla="*/ 0 h 2965437"/>
              <a:gd name="connsiteX1" fmla="*/ 1463445 w 1708144"/>
              <a:gd name="connsiteY1" fmla="*/ 661181 h 2965437"/>
              <a:gd name="connsiteX2" fmla="*/ 1708144 w 1708144"/>
              <a:gd name="connsiteY2" fmla="*/ 729807 h 2965437"/>
              <a:gd name="connsiteX3" fmla="*/ 1708144 w 1708144"/>
              <a:gd name="connsiteY3" fmla="*/ 2562051 h 2965437"/>
              <a:gd name="connsiteX4" fmla="*/ 473725 w 1708144"/>
              <a:gd name="connsiteY4" fmla="*/ 2965437 h 2965437"/>
              <a:gd name="connsiteX5" fmla="*/ 0 w 1708144"/>
              <a:gd name="connsiteY5" fmla="*/ 2965437 h 2965437"/>
              <a:gd name="connsiteX6" fmla="*/ 0 w 1708144"/>
              <a:gd name="connsiteY6" fmla="*/ 0 h 2965437"/>
              <a:gd name="connsiteX0-1" fmla="*/ 0 w 1708144"/>
              <a:gd name="connsiteY0-2" fmla="*/ 0 h 2965437"/>
              <a:gd name="connsiteX1-3" fmla="*/ 1463445 w 1708144"/>
              <a:gd name="connsiteY1-4" fmla="*/ 661181 h 2965437"/>
              <a:gd name="connsiteX2-5" fmla="*/ 1708144 w 1708144"/>
              <a:gd name="connsiteY2-6" fmla="*/ 729807 h 2965437"/>
              <a:gd name="connsiteX3-7" fmla="*/ 1708144 w 1708144"/>
              <a:gd name="connsiteY3-8" fmla="*/ 2562051 h 2965437"/>
              <a:gd name="connsiteX4-9" fmla="*/ 473725 w 1708144"/>
              <a:gd name="connsiteY4-10" fmla="*/ 2965437 h 2965437"/>
              <a:gd name="connsiteX5-11" fmla="*/ 0 w 1708144"/>
              <a:gd name="connsiteY5-12" fmla="*/ 2965437 h 2965437"/>
              <a:gd name="connsiteX6-13" fmla="*/ 0 w 1708144"/>
              <a:gd name="connsiteY6-14" fmla="*/ 0 h 2965437"/>
              <a:gd name="connsiteX0-15" fmla="*/ 0 w 1708144"/>
              <a:gd name="connsiteY0-16" fmla="*/ 0 h 2965437"/>
              <a:gd name="connsiteX1-17" fmla="*/ 1463445 w 1708144"/>
              <a:gd name="connsiteY1-18" fmla="*/ 661181 h 2965437"/>
              <a:gd name="connsiteX2-19" fmla="*/ 1708144 w 1708144"/>
              <a:gd name="connsiteY2-20" fmla="*/ 729807 h 2965437"/>
              <a:gd name="connsiteX3-21" fmla="*/ 1708144 w 1708144"/>
              <a:gd name="connsiteY3-22" fmla="*/ 2562051 h 2965437"/>
              <a:gd name="connsiteX4-23" fmla="*/ 473725 w 1708144"/>
              <a:gd name="connsiteY4-24" fmla="*/ 2965437 h 2965437"/>
              <a:gd name="connsiteX5-25" fmla="*/ 0 w 1708144"/>
              <a:gd name="connsiteY5-26" fmla="*/ 2965437 h 2965437"/>
              <a:gd name="connsiteX6-27" fmla="*/ 0 w 1708144"/>
              <a:gd name="connsiteY6-28" fmla="*/ 0 h 2965437"/>
              <a:gd name="connsiteX0-29" fmla="*/ 14068 w 1722212"/>
              <a:gd name="connsiteY0-30" fmla="*/ 0 h 3246791"/>
              <a:gd name="connsiteX1-31" fmla="*/ 1477513 w 1722212"/>
              <a:gd name="connsiteY1-32" fmla="*/ 661181 h 3246791"/>
              <a:gd name="connsiteX2-33" fmla="*/ 1722212 w 1722212"/>
              <a:gd name="connsiteY2-34" fmla="*/ 729807 h 3246791"/>
              <a:gd name="connsiteX3-35" fmla="*/ 1722212 w 1722212"/>
              <a:gd name="connsiteY3-36" fmla="*/ 2562051 h 3246791"/>
              <a:gd name="connsiteX4-37" fmla="*/ 487793 w 1722212"/>
              <a:gd name="connsiteY4-38" fmla="*/ 2965437 h 3246791"/>
              <a:gd name="connsiteX5-39" fmla="*/ 0 w 1722212"/>
              <a:gd name="connsiteY5-40" fmla="*/ 3246791 h 3246791"/>
              <a:gd name="connsiteX6-41" fmla="*/ 14068 w 1722212"/>
              <a:gd name="connsiteY6-42" fmla="*/ 0 h 3246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22212" h="3246791">
                <a:moveTo>
                  <a:pt x="14068" y="0"/>
                </a:moveTo>
                <a:cubicBezTo>
                  <a:pt x="473747" y="182880"/>
                  <a:pt x="975630" y="478301"/>
                  <a:pt x="1477513" y="661181"/>
                </a:cubicBezTo>
                <a:cubicBezTo>
                  <a:pt x="1557642" y="685000"/>
                  <a:pt x="1639232" y="707886"/>
                  <a:pt x="1722212" y="729807"/>
                </a:cubicBezTo>
                <a:lnTo>
                  <a:pt x="1722212" y="2562051"/>
                </a:lnTo>
                <a:cubicBezTo>
                  <a:pt x="1269652" y="2671608"/>
                  <a:pt x="854651" y="2807576"/>
                  <a:pt x="487793" y="2965437"/>
                </a:cubicBezTo>
                <a:lnTo>
                  <a:pt x="0" y="3246791"/>
                </a:lnTo>
                <a:cubicBezTo>
                  <a:pt x="4689" y="2164527"/>
                  <a:pt x="9379" y="1082264"/>
                  <a:pt x="14068" y="0"/>
                </a:cubicBez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8"/>
          <p:cNvSpPr txBox="1"/>
          <p:nvPr userDrawn="1"/>
        </p:nvSpPr>
        <p:spPr>
          <a:xfrm>
            <a:off x="1855530" y="1334830"/>
            <a:ext cx="88216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Maya2022</a:t>
            </a:r>
            <a:r>
              <a:rPr lang="zh-CN" altLang="en-US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6000" b="1" kern="1200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案例教程</a:t>
            </a:r>
            <a:endParaRPr lang="zh-CN" altLang="en-US" sz="6000" b="1" kern="1200" dirty="0" smtClean="0">
              <a:gradFill>
                <a:gsLst>
                  <a:gs pos="52000">
                    <a:srgbClr val="FAD8BD"/>
                  </a:gs>
                  <a:gs pos="66000">
                    <a:srgbClr val="F8EE9D"/>
                  </a:gs>
                  <a:gs pos="2000">
                    <a:srgbClr val="011247"/>
                  </a:gs>
                  <a:gs pos="28000">
                    <a:srgbClr val="007CC4"/>
                  </a:gs>
                  <a:gs pos="97000">
                    <a:srgbClr val="F9A300"/>
                  </a:gs>
                </a:gsLst>
                <a:lin ang="396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 userDrawn="1"/>
        </p:nvSpPr>
        <p:spPr bwMode="auto">
          <a:xfrm>
            <a:off x="5031389" y="6128221"/>
            <a:ext cx="2470534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北京理工大学出版社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 descr="C:/Users/Administrator/Desktop/4-159.JPG4-159"/>
          <p:cNvPicPr>
            <a:picLocks noChangeAspect="1"/>
          </p:cNvPicPr>
          <p:nvPr userDrawn="1"/>
        </p:nvPicPr>
        <p:blipFill>
          <a:blip r:embed="rId4"/>
          <a:srcRect t="16339" b="16339"/>
          <a:stretch>
            <a:fillRect/>
          </a:stretch>
        </p:blipFill>
        <p:spPr>
          <a:xfrm>
            <a:off x="5233035" y="4464685"/>
            <a:ext cx="2199640" cy="1232535"/>
          </a:xfrm>
          <a:prstGeom prst="rect">
            <a:avLst/>
          </a:prstGeom>
        </p:spPr>
      </p:pic>
      <p:sp>
        <p:nvSpPr>
          <p:cNvPr id="4" name="梯形 3"/>
          <p:cNvSpPr/>
          <p:nvPr userDrawn="1"/>
        </p:nvSpPr>
        <p:spPr>
          <a:xfrm rot="16200000">
            <a:off x="7847330" y="3855720"/>
            <a:ext cx="1855470" cy="2465070"/>
          </a:xfrm>
          <a:prstGeom prst="trapezoid">
            <a:avLst>
              <a:gd name="adj" fmla="val 14236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16200000">
            <a:off x="9591675" y="4071620"/>
            <a:ext cx="3107055" cy="2056130"/>
          </a:xfrm>
          <a:prstGeom prst="trapezoid">
            <a:avLst>
              <a:gd name="adj" fmla="val 29076"/>
            </a:avLst>
          </a:prstGeom>
          <a:blipFill rotWithShape="0"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22"/>
          <p:cNvSpPr/>
          <p:nvPr userDrawn="1"/>
        </p:nvSpPr>
        <p:spPr>
          <a:xfrm>
            <a:off x="0" y="3284985"/>
            <a:ext cx="12193200" cy="1215037"/>
          </a:xfrm>
          <a:custGeom>
            <a:avLst/>
            <a:gdLst/>
            <a:ahLst/>
            <a:cxnLst/>
            <a:rect l="l" t="t" r="r" b="b"/>
            <a:pathLst>
              <a:path w="9144001" h="1215037">
                <a:moveTo>
                  <a:pt x="0" y="0"/>
                </a:moveTo>
                <a:cubicBezTo>
                  <a:pt x="1044041" y="640192"/>
                  <a:pt x="2755465" y="1057166"/>
                  <a:pt x="4689494" y="1057166"/>
                </a:cubicBezTo>
                <a:cubicBezTo>
                  <a:pt x="6484806" y="1057166"/>
                  <a:pt x="8088300" y="697861"/>
                  <a:pt x="9144001" y="133798"/>
                </a:cubicBezTo>
                <a:lnTo>
                  <a:pt x="9144001" y="292702"/>
                </a:lnTo>
                <a:cubicBezTo>
                  <a:pt x="8087610" y="855887"/>
                  <a:pt x="6484419" y="1215037"/>
                  <a:pt x="4689494" y="1215037"/>
                </a:cubicBezTo>
                <a:cubicBezTo>
                  <a:pt x="2755571" y="1215037"/>
                  <a:pt x="1044228" y="798109"/>
                  <a:pt x="0" y="1575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5"/>
          <p:cNvSpPr/>
          <p:nvPr userDrawn="1"/>
        </p:nvSpPr>
        <p:spPr>
          <a:xfrm>
            <a:off x="0" y="5652149"/>
            <a:ext cx="12193200" cy="1181820"/>
          </a:xfrm>
          <a:custGeom>
            <a:avLst/>
            <a:gdLst/>
            <a:ahLst/>
            <a:cxnLst/>
            <a:rect l="l" t="t" r="r" b="b"/>
            <a:pathLst>
              <a:path w="9144000" h="1181820">
                <a:moveTo>
                  <a:pt x="4503736" y="0"/>
                </a:moveTo>
                <a:cubicBezTo>
                  <a:pt x="6407413" y="0"/>
                  <a:pt x="8095417" y="403989"/>
                  <a:pt x="9144000" y="1027158"/>
                </a:cubicBezTo>
                <a:lnTo>
                  <a:pt x="9144000" y="1181820"/>
                </a:lnTo>
                <a:cubicBezTo>
                  <a:pt x="8096888" y="552513"/>
                  <a:pt x="6400701" y="144016"/>
                  <a:pt x="4486433" y="144016"/>
                </a:cubicBezTo>
                <a:cubicBezTo>
                  <a:pt x="2673012" y="144016"/>
                  <a:pt x="1055298" y="510606"/>
                  <a:pt x="0" y="1084233"/>
                </a:cubicBezTo>
                <a:lnTo>
                  <a:pt x="0" y="949973"/>
                </a:lnTo>
                <a:cubicBezTo>
                  <a:pt x="1054723" y="370654"/>
                  <a:pt x="2680292" y="0"/>
                  <a:pt x="4503736" y="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 userDrawn="1"/>
        </p:nvSpPr>
        <p:spPr bwMode="auto">
          <a:xfrm>
            <a:off x="9525" y="4580890"/>
            <a:ext cx="12188190" cy="2393315"/>
          </a:xfrm>
          <a:custGeom>
            <a:avLst/>
            <a:gdLst/>
            <a:ahLst/>
            <a:cxnLst>
              <a:cxn ang="0">
                <a:pos x="2932" y="144"/>
              </a:cxn>
              <a:cxn ang="0">
                <a:pos x="2932" y="0"/>
              </a:cxn>
              <a:cxn ang="0">
                <a:pos x="0" y="107"/>
              </a:cxn>
              <a:cxn ang="0">
                <a:pos x="0" y="144"/>
              </a:cxn>
              <a:cxn ang="0">
                <a:pos x="2932" y="144"/>
              </a:cxn>
            </a:cxnLst>
            <a:rect l="0" t="0" r="r" b="b"/>
            <a:pathLst>
              <a:path w="2932" h="151">
                <a:moveTo>
                  <a:pt x="2932" y="144"/>
                </a:moveTo>
                <a:cubicBezTo>
                  <a:pt x="2932" y="0"/>
                  <a:pt x="2932" y="0"/>
                  <a:pt x="2932" y="0"/>
                </a:cubicBezTo>
                <a:cubicBezTo>
                  <a:pt x="2207" y="115"/>
                  <a:pt x="1230" y="151"/>
                  <a:pt x="0" y="107"/>
                </a:cubicBezTo>
                <a:cubicBezTo>
                  <a:pt x="0" y="144"/>
                  <a:pt x="0" y="144"/>
                  <a:pt x="0" y="144"/>
                </a:cubicBezTo>
                <a:cubicBezTo>
                  <a:pt x="2932" y="144"/>
                  <a:pt x="2932" y="144"/>
                  <a:pt x="2932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1" y="167102"/>
            <a:ext cx="3290131" cy="432048"/>
          </a:xfrm>
          <a:prstGeom prst="homePlate">
            <a:avLst>
              <a:gd name="adj" fmla="val 2660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5" name="燕尾形 4"/>
          <p:cNvSpPr/>
          <p:nvPr userDrawn="1"/>
        </p:nvSpPr>
        <p:spPr>
          <a:xfrm>
            <a:off x="3278951" y="167102"/>
            <a:ext cx="216080" cy="432048"/>
          </a:xfrm>
          <a:prstGeom prst="chevron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3483851" y="167102"/>
            <a:ext cx="216080" cy="43204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962025" y="213995"/>
            <a:ext cx="21126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1800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Maya  2022</a:t>
            </a:r>
            <a:endParaRPr lang="en-US" dirty="0">
              <a:solidFill>
                <a:sysClr val="window" lastClr="FFFF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 descr="C:/Users/Administrator/Desktop/2018.05.28SR21.jpg2018.05.28SR21"/>
          <p:cNvPicPr>
            <a:picLocks noChangeAspect="1"/>
          </p:cNvPicPr>
          <p:nvPr userDrawn="1"/>
        </p:nvPicPr>
        <p:blipFill>
          <a:blip r:embed="rId2"/>
          <a:srcRect t="4947" b="4947"/>
          <a:stretch>
            <a:fillRect/>
          </a:stretch>
        </p:blipFill>
        <p:spPr>
          <a:xfrm>
            <a:off x="161290" y="18415"/>
            <a:ext cx="712470" cy="641985"/>
          </a:xfrm>
          <a:prstGeom prst="rect">
            <a:avLst/>
          </a:prstGeom>
        </p:spPr>
      </p:pic>
      <p:pic>
        <p:nvPicPr>
          <p:cNvPr id="3" name="图片 2" descr="7-14c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8475" y="5372735"/>
            <a:ext cx="1327150" cy="14839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blipFill rotWithShape="1">
            <a:blip r:embed="rId3">
              <a:duotone>
                <a:srgbClr val="000000">
                  <a:shade val="12000"/>
                  <a:satMod val="240000"/>
                </a:srgbClr>
                <a:srgbClr val="000000">
                  <a:tint val="98000"/>
                </a:srgbClr>
              </a:duotone>
            </a:blip>
            <a:tile tx="0" ty="0" sx="100000" sy="100000" flip="none" algn="ctr"/>
          </a:blip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sp>
        <p:nvSpPr>
          <p:cNvPr id="5" name="Rectangle 7"/>
          <p:cNvSpPr/>
          <p:nvPr userDrawn="1"/>
        </p:nvSpPr>
        <p:spPr>
          <a:xfrm>
            <a:off x="1279" y="6309360"/>
            <a:ext cx="12188952" cy="9721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grpSp>
        <p:nvGrpSpPr>
          <p:cNvPr id="6" name="top graphic"/>
          <p:cNvGrpSpPr/>
          <p:nvPr userDrawn="1"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7" name="Rectangle 10"/>
            <p:cNvSpPr/>
            <p:nvPr userDrawn="1"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rgbClr val="40404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8" name="Rectangle 11"/>
            <p:cNvSpPr/>
            <p:nvPr userDrawn="1"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9" name="Rectangle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ysClr val="window" lastClr="FFFFFF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889000" y="6405466"/>
            <a:ext cx="5054600" cy="409586"/>
          </a:xfrm>
          <a:prstGeom prst="roundRect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19.jpeg"/><Relationship Id="rId7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tags" Target="../tags/tag3.xml"/><Relationship Id="rId4" Type="http://schemas.openxmlformats.org/officeDocument/2006/relationships/image" Target="../media/image17.jpeg"/><Relationship Id="rId3" Type="http://schemas.openxmlformats.org/officeDocument/2006/relationships/tags" Target="../tags/tag2.xml"/><Relationship Id="rId2" Type="http://schemas.openxmlformats.org/officeDocument/2006/relationships/image" Target="../media/image16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jpe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image" Target="../media/image24.jpeg"/><Relationship Id="rId7" Type="http://schemas.openxmlformats.org/officeDocument/2006/relationships/tags" Target="../tags/tag9.xml"/><Relationship Id="rId6" Type="http://schemas.openxmlformats.org/officeDocument/2006/relationships/image" Target="../media/image23.jpeg"/><Relationship Id="rId5" Type="http://schemas.openxmlformats.org/officeDocument/2006/relationships/tags" Target="../tags/tag8.xml"/><Relationship Id="rId4" Type="http://schemas.openxmlformats.org/officeDocument/2006/relationships/image" Target="../media/image22.jpeg"/><Relationship Id="rId3" Type="http://schemas.openxmlformats.org/officeDocument/2006/relationships/tags" Target="../tags/tag7.xml"/><Relationship Id="rId2" Type="http://schemas.openxmlformats.org/officeDocument/2006/relationships/image" Target="../media/image21.jpe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7.jpeg"/><Relationship Id="rId13" Type="http://schemas.openxmlformats.org/officeDocument/2006/relationships/tags" Target="../tags/tag12.xml"/><Relationship Id="rId12" Type="http://schemas.openxmlformats.org/officeDocument/2006/relationships/image" Target="../media/image26.jpeg"/><Relationship Id="rId11" Type="http://schemas.openxmlformats.org/officeDocument/2006/relationships/tags" Target="../tags/tag11.xml"/><Relationship Id="rId10" Type="http://schemas.openxmlformats.org/officeDocument/2006/relationships/image" Target="../media/image25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image" Target="../media/image31.jpeg"/><Relationship Id="rId7" Type="http://schemas.openxmlformats.org/officeDocument/2006/relationships/tags" Target="../tags/tag16.xml"/><Relationship Id="rId6" Type="http://schemas.openxmlformats.org/officeDocument/2006/relationships/image" Target="../media/image30.jpeg"/><Relationship Id="rId5" Type="http://schemas.openxmlformats.org/officeDocument/2006/relationships/tags" Target="../tags/tag15.xml"/><Relationship Id="rId4" Type="http://schemas.openxmlformats.org/officeDocument/2006/relationships/image" Target="../media/image29.jpeg"/><Relationship Id="rId3" Type="http://schemas.openxmlformats.org/officeDocument/2006/relationships/tags" Target="../tags/tag14.xml"/><Relationship Id="rId2" Type="http://schemas.openxmlformats.org/officeDocument/2006/relationships/image" Target="../media/image28.jpe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3.jpeg"/><Relationship Id="rId11" Type="http://schemas.openxmlformats.org/officeDocument/2006/relationships/tags" Target="../tags/tag18.xml"/><Relationship Id="rId10" Type="http://schemas.openxmlformats.org/officeDocument/2006/relationships/image" Target="../media/image32.jpe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7415" y="2868295"/>
            <a:ext cx="428117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  </a:t>
            </a:r>
            <a:r>
              <a:rPr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Maya基本操作</a:t>
            </a:r>
            <a:endParaRPr sz="3200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2.选择对象和组件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Maya有三种选择模式：“层次”、“对象”和“组件”。如图1所示。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（1）选择工具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按层次选择：可以选择成组的物体。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按对象选择：使选择的对象处于物体级别，在此状态下，后面选择的遮罩将显示物体级别下的遮罩工具。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按组件选择：可以通过这些点、线、面再次对创建的对象进行编辑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0625" y="205105"/>
            <a:ext cx="5666740" cy="5974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（2）软选择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借助“软选择”工具可以采用渐变的方式选择顶点、边、面、UV 甚至多个网格。不使用“软选择”，如图2所示。启用“软选择”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（3）使用“选择”菜单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“选择”菜单中提供了选择不同对象的命令，包括“类型”“多边形”“NURBS曲线”和“NURBS曲面”4类。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（4）在“大纲视图”中选择对象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75230" y="251269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1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8360" y="30632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2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24415" y="30632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3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pic>
        <p:nvPicPr>
          <p:cNvPr id="54" name="图片 54" descr="3-3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2805" y="1742440"/>
            <a:ext cx="4052570" cy="770255"/>
          </a:xfrm>
          <a:prstGeom prst="rect">
            <a:avLst/>
          </a:prstGeom>
        </p:spPr>
      </p:pic>
      <p:pic>
        <p:nvPicPr>
          <p:cNvPr id="63" name="图片 63" descr="2-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410" y="1803400"/>
            <a:ext cx="1664970" cy="1259840"/>
          </a:xfrm>
          <a:prstGeom prst="rect">
            <a:avLst/>
          </a:prstGeom>
        </p:spPr>
      </p:pic>
      <p:pic>
        <p:nvPicPr>
          <p:cNvPr id="62" name="图片 62" descr="2-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8773" y="1803400"/>
            <a:ext cx="1701165" cy="125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3.变换对象和组件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（1）移动对象和组件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将更改对象或组件的空间位置。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（2）旋转对象和组件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旋转对象或组件将更改其方向。旋转围绕对象枢轴进行。对于组件，枢轴点位于所有选定组件的中心。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（3）缩放对象和组件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缩放对象或组件将更改其大小。缩放从对象的枢轴处开始。对于组件，枢轴点位于所有选定组件的中心。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（4）使用精确值移动、旋转和缩放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可以使用“通道盒”或状态行中的“输入框”执行该操作。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0625" y="205105"/>
            <a:ext cx="5666740" cy="5974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4.重置和冻结变换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变换对象时，Maya会将其位置信息（按照与原点（零）位置的差值形式）存储在变换节点中。如果要将对象的变换值设置回零或设置另一个起始位置，可使用重置和冻结变换菜单项来控制对象的已保存变换信息。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5.删除对象和组件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删除选择：选择“编辑→删除”，或按 Delete 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从选定对象中删除特定类型的组件：从“编辑→按类型删除”子菜单中选择一个项目。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删除特定类型的所有对象：从“编辑→按类型删除全部”子菜单中选择一个项目。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2.4复制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“复制”与原始对象之间的关系是完全独立的；实例与原始对象是链接关系，更改原始对象将自动更新该原始对象的所有实例。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1.简单复制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按Ctrl+D。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或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选择“编辑→复制”或按Ctrl+C，然后选择“编辑→粘贴”或按Ctrl+V。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2.复制并变换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按Ctrl+D复制副本之后，修改副本的属性，确认副本处于选中状态，选择“编辑→复制并变换”命令或按Shift+D，新生成的副本将延续前面属性的变换。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3.特殊复制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单击“编辑→特殊复制”命令后面的方框按钮可以打开“特殊复制选项”对话框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在该对话框中可以设置更多的参数，让对象产生更复杂的变化。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0625" y="205105"/>
            <a:ext cx="5666740" cy="5974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2.5层级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1.分组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将对象分组时，可以将组作为单一单位选择、移动、旋转和缩放。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2.父子关系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父子关系是一种层级关系，可以让子对象跟随父对象进行变换。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建立父子关系：用来创建父子关系。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2.6对齐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1.捕捉对齐对象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效果如图所示。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6" name="图片 76" descr="Snap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7580" y="4333240"/>
            <a:ext cx="1115060" cy="1213485"/>
          </a:xfrm>
          <a:prstGeom prst="rect">
            <a:avLst/>
          </a:prstGeom>
        </p:spPr>
      </p:pic>
      <p:pic>
        <p:nvPicPr>
          <p:cNvPr id="82" name="图片 82" descr="Snap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435" y="4341495"/>
            <a:ext cx="754380" cy="1205230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8584565" y="4812665"/>
            <a:ext cx="436880" cy="17462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2.沿曲线放置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沿着曲线位置对齐对象。如图所示。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3.使用交互式操纵器对齐对象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4.捕捉到一起工具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该工具可以让对象以移动或旋转的方式对齐到指定的位置。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4" name="图片 84" descr="Snap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8" y="1593215"/>
            <a:ext cx="2369185" cy="1259840"/>
          </a:xfrm>
          <a:prstGeom prst="rect">
            <a:avLst/>
          </a:prstGeom>
        </p:spPr>
      </p:pic>
      <p:pic>
        <p:nvPicPr>
          <p:cNvPr id="83" name="图片 83" descr="Snap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458" y="1593215"/>
            <a:ext cx="2226945" cy="125984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2556510" y="2157095"/>
            <a:ext cx="323215" cy="11366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324610" y="1013460"/>
            <a:ext cx="439420" cy="55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矩形 100"/>
          <p:cNvSpPr/>
          <p:nvPr/>
        </p:nvSpPr>
        <p:spPr>
          <a:xfrm>
            <a:off x="1376680" y="1125855"/>
            <a:ext cx="6240780" cy="3718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5720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拓展练习1.熟练进行视图操作，熟悉相应的快捷键操作。2.创建不同的基本对象，熟练“缩放”、“移动”“旋转”的基本操作。3.在D盘创建项目:“lianxi”，找到目录文件夹，观察其结构。把自己的Maya练习文件存放在此目录对应文件夹下。4.练习“递增并保存”、“归档场景”的用法，理解其实际用途。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07" y="937123"/>
            <a:ext cx="1816100" cy="36830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l"/>
            <a:r>
              <a:rPr altLang="zh-CN" b="1" dirty="0"/>
              <a:t>【</a:t>
            </a:r>
            <a:r>
              <a:rPr lang="en-US" b="1" dirty="0"/>
              <a:t>    </a:t>
            </a:r>
            <a:r>
              <a:rPr altLang="zh-CN" b="1" dirty="0"/>
              <a:t>知识</a:t>
            </a:r>
            <a:r>
              <a:rPr lang="zh-CN" b="1" dirty="0"/>
              <a:t>精讲</a:t>
            </a:r>
            <a:r>
              <a:rPr altLang="zh-CN" b="1" dirty="0"/>
              <a:t>】</a:t>
            </a:r>
            <a:endParaRPr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650645" y="1305335"/>
            <a:ext cx="10482409" cy="42462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2.1 文件管理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件管理可以把不同类型的文件有条理地进行放置，因此可以方便地对文件进行修改。在Maya中，各类型文件都放在不同的文件夹中，如一些参数设置、渲染图片、场景文件和贴图等，都有与之相对应的文件夹。在“文件”菜单下提供了一些文件管理的相关命令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1.新建场景：用于新建一个场景文件。新建场景的同时将关闭当前场景，如果当前场景未保存，系统会自动提示用户是否进行保存。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2.打开场景：用于打开一个新场景文件。打开场景的同时将关闭当前场景，如果当前场景未保存，系统会自动提示用户是否进行保存。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3.保存场景：用于保存当前场景，默认保存在项目文件的scenes文件夹中，也可以根据实际需要来改变保存目录。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4.场景另存为：将当前场景另外保存一份，以免覆盖以前保存的场景。Maya的场景文件有两种格式，一种是mb格式，这种格式的文件在保存期内调用时的速度比较快；另外一种是ma格式，是标准的Native ASCⅡ文件，允许用户用文本编辑器直接进行修改。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002030"/>
            <a:ext cx="238125" cy="23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967105"/>
            <a:ext cx="10482580" cy="13982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5.递增并保存：在文件名称后加上递增的数字另存文件。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6.归档场景：将场景文件进行打包处理,将与当前场景相关的文件打包为 zip文件。这个功能对于整理复杂场景非常有用。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7.保存首选项：将设置好的首选项设置保存好。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8.优化场景大小：从场景中移除空的、无效的或未使用的部分，如无效的空层、无关联的材质节点、纹理、变形器、表达式及约束等,以减小场景的大小和复杂性。单击“优化场景大小”命令后面的 按钮，打开“优化场景大小选项”对话框，如图所示。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 descr="2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835" y="3892550"/>
            <a:ext cx="3277235" cy="2446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9.导入：将已保存场景文件中的数据加载到现有场景中。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10.导出全部：将所有对象保存到新的场景文件中。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11.导出当前选择：将选定对象保存到新的场景文件中。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12.项目窗口：打开“项目窗口”对话框。在该对话框中可以设置与项目有关的文件数据，如纹理文件、MEL、声音等，系统会自动识别该目录。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13.设置项目：设置工程目录，即指定projects文件夹作为工程目录文件夹。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14.退出：退出Maya，并关闭程序。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5041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2.2 视图操作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Maya里有两大类摄影机视图，一种是透视摄影机，也就是透视图，随着距离的变化，物体大小也会随着变化；另一种是平行摄影机，这类摄影机里只有平行光线，不会有透视变化，其对应的视图为正交视图，如顶视图和前视图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打开Maya软件，Maya默认显示的工作区是透视窗口。按下空格键，可以切换为四视图显示方式。按下空格键，然后会出现四视图窗口，把鼠标移动到任一窗口，再按一下空格键，就可以把此窗口切换为当前视图窗口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4" name="图片 34" descr="2-6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9390" y="4205923"/>
            <a:ext cx="403860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4987925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1.“视图”菜单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视图菜单如图所示。其菜单项对应的功能如下：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（1）选择摄影机：选择视图对应的摄影机。“通道盒”和“属性编辑器”中将显示该摄影机的属性。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（2）锁定摄影机：锁定当前选定的摄影机，避免意外更改摄影机位置并进而更改动画。锁定摄影机后，不能调整其变换信息。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（3）从视图创建摄影机：使用当前摄影机设置创建新摄影机。新摄影机将自动变为活动状态。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（4）在摄影机之间循环切换：在场景中的自定义摄影机之间循环切换。如果不存在自定义摄影机，则在场景中的标准摄影机之间循环切换。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（5）默认视图：取消之前的视口更改并还原回默认视图。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2" name="图片 42" descr="C:\Users\Administrator\Desktop\北京理工出版社\Maya选题申请表 样章\Maya第二章\插图\2-7.jpg2-7"/>
          <p:cNvPicPr>
            <a:picLocks noChangeAspect="1"/>
          </p:cNvPicPr>
          <p:nvPr/>
        </p:nvPicPr>
        <p:blipFill>
          <a:blip r:embed="rId1"/>
          <a:srcRect r="11858"/>
          <a:stretch>
            <a:fillRect/>
          </a:stretch>
        </p:blipFill>
        <p:spPr>
          <a:xfrm>
            <a:off x="5402580" y="1551305"/>
            <a:ext cx="1924685" cy="3914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88885" y="147320"/>
            <a:ext cx="4348480" cy="18345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（6）沿轴查看：可以移动摄影机沿不同的轴来查看场景。从如图所示菜单中选择所需的轴，视口底部的摄影机平视显示仪反射您查看场景所使用的轴（透视Z与透视-Z）。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0" name="图片 40" descr="2-9c"/>
          <p:cNvPicPr>
            <a:picLocks noChangeAspect="1"/>
          </p:cNvPicPr>
          <p:nvPr/>
        </p:nvPicPr>
        <p:blipFill>
          <a:blip r:embed="rId2"/>
          <a:srcRect l="2794" t="317" r="1310" b="-317"/>
          <a:stretch>
            <a:fillRect/>
          </a:stretch>
        </p:blipFill>
        <p:spPr>
          <a:xfrm>
            <a:off x="8343900" y="4352290"/>
            <a:ext cx="2839720" cy="2443480"/>
          </a:xfrm>
          <a:prstGeom prst="rect">
            <a:avLst/>
          </a:prstGeom>
        </p:spPr>
      </p:pic>
      <p:pic>
        <p:nvPicPr>
          <p:cNvPr id="41" name="图片 41" descr="2-8c"/>
          <p:cNvPicPr>
            <a:picLocks noChangeAspect="1"/>
          </p:cNvPicPr>
          <p:nvPr/>
        </p:nvPicPr>
        <p:blipFill>
          <a:blip r:embed="rId3"/>
          <a:srcRect l="2038"/>
          <a:stretch>
            <a:fillRect/>
          </a:stretch>
        </p:blipFill>
        <p:spPr>
          <a:xfrm>
            <a:off x="8343900" y="1993265"/>
            <a:ext cx="2839085" cy="2359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4987925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（7）框显全部：选择此选项或按A键，可查看视图并使场景中的所有对象充满视图。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（8）框显当前选择：选择此选项或按F键，可查看视图并使场景中的选定对象充满视图。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（9）摄影机工具：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翻滚工具 对视图的旋转操作只针对透视摄影机类型的视图，因为正交视图中的旋转功能是被锁定的。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平移工具 可使用Alt+鼠标中键来移动视图，同时也可以使用Shift+Alt+鼠标中键在水平或垂直方向上进行移动操作。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缩放工具 缩放视图可以将场景中的对象进行放大或缩小显示，实质上就是改变视图摄影机与场景对象的距离，可以将视图的缩放操作理解为对视图摄影机的操作。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4855" y="147320"/>
            <a:ext cx="6112510" cy="3282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（10）图像平面：创建图像平面或访问其属性，可在视图中导入一张图片，作为建模的参考。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2.“着色”菜单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在操作复杂场景时，Maya会消耗大量的资源，这时可以通过使用Maya提供的不同显示方式来提高运行速度，在视图菜单中的“着色”菜单中有各种显示命令。如图所示。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2" descr="2-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7820" y="2529205"/>
            <a:ext cx="1847215" cy="2730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4987925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线框：将模型以线框的形式显示在视图中。多边形以多边形网格方式显示出来；NUBRS曲面以等位结构线的方式显示在视图中。如图1所示。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对所有项目进行平滑着色处理：将全部对象以默认材质的实体方式显示在视图中，可以很清楚地观察到对象的外观造型。如图2所示。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4855" y="205105"/>
            <a:ext cx="6112510" cy="3282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对选定项目进行平滑着色处理：将选择的对象以平滑实体的方式显示在视图中，其他对象以线框的方式显示。如图3所示。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对所有项目进行平面着色：这是一种实体显示方式，但模型会出现很明显的轮廓，显得不平滑。如图4所示。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对选定项目进行平面着色：将选择的对象以不平滑的实体方式显示出来，其他对象都以线框的方式显示出来。如图5所示。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4" descr="C:\Users\Administrator\Desktop\北京理工出版社\Maya选题申请表 样章\Maya第二章\插图\2-7.JPG2-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738505" y="3158173"/>
            <a:ext cx="1784350" cy="1800225"/>
          </a:xfrm>
          <a:prstGeom prst="rect">
            <a:avLst/>
          </a:prstGeom>
        </p:spPr>
      </p:pic>
      <p:pic>
        <p:nvPicPr>
          <p:cNvPr id="6" name="图片 5" descr="C:\Users\Administrator\Desktop\北京理工出版社\Maya选题申请表 样章\Maya第二章\插图\2-8.JPG2-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2942590" y="3158173"/>
            <a:ext cx="1696720" cy="1800225"/>
          </a:xfrm>
          <a:prstGeom prst="rect">
            <a:avLst/>
          </a:prstGeom>
        </p:spPr>
      </p:pic>
      <p:pic>
        <p:nvPicPr>
          <p:cNvPr id="8" name="图片 8" descr="2-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81395" y="3202623"/>
            <a:ext cx="1690370" cy="1800225"/>
          </a:xfrm>
          <a:prstGeom prst="rect">
            <a:avLst/>
          </a:prstGeom>
        </p:spPr>
      </p:pic>
      <p:pic>
        <p:nvPicPr>
          <p:cNvPr id="7" name="图片 7" descr="2-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77175" y="3202623"/>
            <a:ext cx="1696720" cy="1800225"/>
          </a:xfrm>
          <a:prstGeom prst="rect">
            <a:avLst/>
          </a:prstGeom>
        </p:spPr>
      </p:pic>
      <p:pic>
        <p:nvPicPr>
          <p:cNvPr id="9" name="图片 6" descr="2-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669145" y="3202623"/>
            <a:ext cx="1715770" cy="18002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60475" y="503618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1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09950" y="503618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2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3510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3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93100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4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31730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5</a:t>
            </a:r>
            <a:endParaRPr lang="en-US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边界框：将对象显示为表示其边界体积的长方体。如图1所示。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使用默认材质：以初始的默认材质来显示场景中的对象，当使用对所有项目进行平滑着色处理等实体显示方式时，该功能才可用。如图2所示。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着色对象上的线框：如果模型处于实体显示状态，该功能可以让实体周围以线框围起来的方式显示出来。如图3所示。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4855" y="205105"/>
            <a:ext cx="6112510" cy="2636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X射线显示：将对象以半透明的方式显示出来。如图4所示。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X射线显示关节：在着色对象顶部上方显示骨架关节，以便选择关节。如图5所示。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背面消隐：使对象的背面透明，有助于加快显示或操纵对象。图6为没有开启“背面消隐”，图7为开启“背面消隐”的显示效果。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7110" y="535686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1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9555" y="535686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2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6260" y="535622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3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93100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4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31730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6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pic>
        <p:nvPicPr>
          <p:cNvPr id="26" name="图片 26" descr="C:\Users\Administrator\Desktop\北京理工出版社\Maya选题申请表 样章\Maya第二章\插图\2-12.JPG2-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14655" y="3556635"/>
            <a:ext cx="1724660" cy="1799590"/>
          </a:xfrm>
          <a:prstGeom prst="rect">
            <a:avLst/>
          </a:prstGeom>
        </p:spPr>
      </p:pic>
      <p:pic>
        <p:nvPicPr>
          <p:cNvPr id="25" name="图片 25" descr="2-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43773" y="3556318"/>
            <a:ext cx="1702435" cy="1800225"/>
          </a:xfrm>
          <a:prstGeom prst="rect">
            <a:avLst/>
          </a:prstGeom>
        </p:spPr>
      </p:pic>
      <p:pic>
        <p:nvPicPr>
          <p:cNvPr id="2" name="图片 9" descr="2-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08438" y="3556318"/>
            <a:ext cx="1706245" cy="1800225"/>
          </a:xfrm>
          <a:prstGeom prst="rect">
            <a:avLst/>
          </a:prstGeom>
        </p:spPr>
      </p:pic>
      <p:pic>
        <p:nvPicPr>
          <p:cNvPr id="27" name="图片 27" descr="2-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12498" y="3555683"/>
            <a:ext cx="1722755" cy="1800225"/>
          </a:xfrm>
          <a:prstGeom prst="rect">
            <a:avLst/>
          </a:prstGeom>
        </p:spPr>
      </p:pic>
      <p:pic>
        <p:nvPicPr>
          <p:cNvPr id="28" name="图片 28" descr="C:\Users\Administrator\Desktop\北京理工出版社\Maya选题申请表 样章\Maya第二章\插图\2-16.JPG2-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7902893" y="3555683"/>
            <a:ext cx="1771015" cy="1800225"/>
          </a:xfrm>
          <a:prstGeom prst="rect">
            <a:avLst/>
          </a:prstGeom>
        </p:spPr>
      </p:pic>
      <p:pic>
        <p:nvPicPr>
          <p:cNvPr id="29" name="图片 29" descr="2-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907078" y="3863023"/>
            <a:ext cx="843915" cy="1080135"/>
          </a:xfrm>
          <a:prstGeom prst="rect">
            <a:avLst/>
          </a:prstGeom>
        </p:spPr>
      </p:pic>
      <p:pic>
        <p:nvPicPr>
          <p:cNvPr id="14" name="图片 30" descr="2-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919335" y="3863023"/>
            <a:ext cx="828040" cy="1080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022965" y="508254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7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29680" y="535622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4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85810" y="5356860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5</a:t>
            </a:r>
            <a:endParaRPr lang="en-US" altLang="en-US" b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655" y="695325"/>
            <a:ext cx="5270500" cy="562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3.“面板”菜单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图1所示的是视图“面板”菜单下的调整视图布局的命令。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沿选定对象观看：通过选择的对象来观察视图，该命令可以以选择对象的位置为视点来观察场景。图2所示为通过透视图观察场景的效果。如图23所示为通过选定的聚光灯观察场景的效果。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0625" y="205105"/>
            <a:ext cx="5666740" cy="28727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2.3三维坐标与枢轴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在Maya中分别以红、绿、蓝来表示x、y、z轴，它的原点位于场景的中心。如图4所示。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1.调整枢轴的位置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自定义枢轴：按D键或Insert键，按Insert键进入轴心点编辑模式，然后拖曳手柄即可改变轴心点，如图5所示。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使枢轴点居中：选择对象，执行“修改→中心枢轴”菜单命令。枢轴将移动到对象边界框的中心，如图6所示。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7050" y="580199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1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9555" y="580199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2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3920" y="580199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3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9890" y="526605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4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56470" y="526605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6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98180" y="5266055"/>
            <a:ext cx="991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5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pic>
        <p:nvPicPr>
          <p:cNvPr id="37" name="图片 37" descr="2-7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663315"/>
            <a:ext cx="1718945" cy="2138680"/>
          </a:xfrm>
          <a:prstGeom prst="rect">
            <a:avLst/>
          </a:prstGeom>
        </p:spPr>
      </p:pic>
      <p:pic>
        <p:nvPicPr>
          <p:cNvPr id="33" name="图片 33" descr="2-6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147"/>
          <a:stretch>
            <a:fillRect/>
          </a:stretch>
        </p:blipFill>
        <p:spPr>
          <a:xfrm>
            <a:off x="1718945" y="4001453"/>
            <a:ext cx="2315210" cy="1800225"/>
          </a:xfrm>
          <a:prstGeom prst="rect">
            <a:avLst/>
          </a:prstGeom>
        </p:spPr>
      </p:pic>
      <p:pic>
        <p:nvPicPr>
          <p:cNvPr id="32" name="图片 32" descr="2-7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849" r="2849"/>
          <a:stretch>
            <a:fillRect/>
          </a:stretch>
        </p:blipFill>
        <p:spPr>
          <a:xfrm>
            <a:off x="4033838" y="4001453"/>
            <a:ext cx="1849755" cy="1800225"/>
          </a:xfrm>
          <a:prstGeom prst="rect">
            <a:avLst/>
          </a:prstGeom>
        </p:spPr>
      </p:pic>
      <p:pic>
        <p:nvPicPr>
          <p:cNvPr id="51" name="图片 51" descr="2-3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44285" y="4120833"/>
            <a:ext cx="1233170" cy="1080135"/>
          </a:xfrm>
          <a:prstGeom prst="rect">
            <a:avLst/>
          </a:prstGeom>
        </p:spPr>
      </p:pic>
      <p:pic>
        <p:nvPicPr>
          <p:cNvPr id="52" name="图片 52" descr="2-3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730808" y="4120833"/>
            <a:ext cx="1448435" cy="1080135"/>
          </a:xfrm>
          <a:prstGeom prst="rect">
            <a:avLst/>
          </a:prstGeom>
        </p:spPr>
      </p:pic>
      <p:pic>
        <p:nvPicPr>
          <p:cNvPr id="53" name="图片 53" descr="2-3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377045" y="4120833"/>
            <a:ext cx="1305560" cy="1080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NjhjNzYzOTVmZWMxNDc1YzAzMjFmM2E1YzU1MjUxYjIifQ=="/>
  <p:tag name="KSO_WPP_MARK_KEY" val="4047ef1e-896e-4e1a-814a-e9501bfa48bb"/>
  <p:tag name="resource_record_key" val="{&quot;13&quot;:[19965465,19972078,20104445,19972048,20469018,20174685,20482073,20174678]}"/>
  <p:tag name="commondata" val="eyJoZGlkIjoiNzYwMmViYWJiYjNmN2UyNWY2MzdmNzNhMmUyYTAwNjA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3969</Words>
  <Application>WPS 演示</Application>
  <PresentationFormat>宽屏</PresentationFormat>
  <Paragraphs>194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Euphemia</vt:lpstr>
      <vt:lpstr>微软雅黑</vt:lpstr>
      <vt:lpstr>Arial Unicode MS</vt:lpstr>
      <vt:lpstr>Calibri</vt:lpstr>
      <vt:lpstr>Calibri</vt:lpstr>
      <vt:lpstr>Broadway</vt:lpstr>
      <vt:lpstr>Times New Roman</vt:lpstr>
      <vt:lpstr>楷体_GB2312</vt:lpstr>
      <vt:lpstr>新宋体</vt:lpstr>
      <vt:lpstr>Arial Unicode MS</vt:lpstr>
      <vt:lpstr>DejaVu Math TeX Gyre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Pr模板</dc:title>
  <dc:creator>王东军</dc:creator>
  <cp:lastModifiedBy>Administrator</cp:lastModifiedBy>
  <cp:revision>585</cp:revision>
  <dcterms:created xsi:type="dcterms:W3CDTF">2013-09-20T02:31:00Z</dcterms:created>
  <dcterms:modified xsi:type="dcterms:W3CDTF">2024-09-02T06:10:17Z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2533F98CC5DD4D3FA9776AACEDA85CB1</vt:lpwstr>
  </property>
</Properties>
</file>